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72652" autoAdjust="0"/>
  </p:normalViewPr>
  <p:slideViewPr>
    <p:cSldViewPr snapToGrid="0">
      <p:cViewPr varScale="1">
        <p:scale>
          <a:sx n="62" d="100"/>
          <a:sy n="62" d="100"/>
        </p:scale>
        <p:origin x="85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843A8C-4B30-4059-8B91-F432CC6B1AEC}" type="datetimeFigureOut">
              <a:rPr lang="en-KE" smtClean="0"/>
              <a:t>04/08/2020</a:t>
            </a:fld>
            <a:endParaRPr lang="en-K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40C392-B444-4D12-9B43-BAE3DB893C85}" type="slidenum">
              <a:rPr lang="en-KE" smtClean="0"/>
              <a:t>‹#›</a:t>
            </a:fld>
            <a:endParaRPr lang="en-KE"/>
          </a:p>
        </p:txBody>
      </p:sp>
    </p:spTree>
    <p:extLst>
      <p:ext uri="{BB962C8B-B14F-4D97-AF65-F5344CB8AC3E}">
        <p14:creationId xmlns:p14="http://schemas.microsoft.com/office/powerpoint/2010/main" val="1615361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E" dirty="0"/>
          </a:p>
        </p:txBody>
      </p:sp>
      <p:sp>
        <p:nvSpPr>
          <p:cNvPr id="4" name="Slide Number Placeholder 3"/>
          <p:cNvSpPr>
            <a:spLocks noGrp="1"/>
          </p:cNvSpPr>
          <p:nvPr>
            <p:ph type="sldNum" sz="quarter" idx="5"/>
          </p:nvPr>
        </p:nvSpPr>
        <p:spPr/>
        <p:txBody>
          <a:bodyPr/>
          <a:lstStyle/>
          <a:p>
            <a:fld id="{4040C392-B444-4D12-9B43-BAE3DB893C85}" type="slidenum">
              <a:rPr lang="en-KE" smtClean="0"/>
              <a:t>2</a:t>
            </a:fld>
            <a:endParaRPr lang="en-KE"/>
          </a:p>
        </p:txBody>
      </p:sp>
    </p:spTree>
    <p:extLst>
      <p:ext uri="{BB962C8B-B14F-4D97-AF65-F5344CB8AC3E}">
        <p14:creationId xmlns:p14="http://schemas.microsoft.com/office/powerpoint/2010/main" val="1184505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Korwin</a:t>
            </a:r>
            <a:r>
              <a:rPr lang="en-US" sz="1200" kern="1200" dirty="0">
                <a:solidFill>
                  <a:schemeClr val="tx1"/>
                </a:solidFill>
                <a:effectLst/>
                <a:latin typeface="+mn-lt"/>
                <a:ea typeface="+mn-ea"/>
                <a:cs typeface="+mn-cs"/>
              </a:rPr>
              <a:t> organization should cultivate a code of conduct to make sure that the workers follow the values of the founders in promoting and pricing the brands. This shall be done through </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Development of a transcribed code of conduct which will provide guidelines on the expectation of the personnel.</a:t>
            </a:r>
          </a:p>
          <a:p>
            <a:r>
              <a:rPr lang="en-US" sz="1200" kern="1200" dirty="0" err="1">
                <a:solidFill>
                  <a:schemeClr val="tx1"/>
                </a:solidFill>
                <a:effectLst/>
                <a:latin typeface="+mn-lt"/>
                <a:ea typeface="+mn-ea"/>
                <a:cs typeface="+mn-cs"/>
              </a:rPr>
              <a:t>Korwin</a:t>
            </a:r>
            <a:r>
              <a:rPr lang="en-US" sz="1200" kern="1200" dirty="0">
                <a:solidFill>
                  <a:schemeClr val="tx1"/>
                </a:solidFill>
                <a:effectLst/>
                <a:latin typeface="+mn-lt"/>
                <a:ea typeface="+mn-ea"/>
                <a:cs typeface="+mn-cs"/>
              </a:rPr>
              <a:t> Pharmaceutical should strategize to make the staff informed on the significance of complying with the code of ethics. Besides, all the personnel should be trained on the code of ethics compliance. </a:t>
            </a:r>
          </a:p>
          <a:p>
            <a:r>
              <a:rPr lang="en-US" sz="1200" kern="1200" dirty="0">
                <a:solidFill>
                  <a:schemeClr val="tx1"/>
                </a:solidFill>
                <a:effectLst/>
                <a:latin typeface="+mn-lt"/>
                <a:ea typeface="+mn-ea"/>
                <a:cs typeface="+mn-cs"/>
              </a:rPr>
              <a:t>Finally, communication is a vital tool for the success of every organization; therefore, there should be programs to perfect the communication skills of the employees to enhance the effective persuasion of the customers in purchasing the medicine. </a:t>
            </a:r>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4040C392-B444-4D12-9B43-BAE3DB893C85}" type="slidenum">
              <a:rPr lang="en-KE" smtClean="0"/>
              <a:t>3</a:t>
            </a:fld>
            <a:endParaRPr lang="en-KE"/>
          </a:p>
        </p:txBody>
      </p:sp>
    </p:spTree>
    <p:extLst>
      <p:ext uri="{BB962C8B-B14F-4D97-AF65-F5344CB8AC3E}">
        <p14:creationId xmlns:p14="http://schemas.microsoft.com/office/powerpoint/2010/main" val="2372354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form of advertisement will be used in increasing brand awareness, sales and diverse communication within the target market.</a:t>
            </a:r>
            <a:endParaRPr lang="en-KE" dirty="0"/>
          </a:p>
          <a:p>
            <a:r>
              <a:rPr lang="en-US" dirty="0"/>
              <a:t>It should be objective and goal-oriented, detailing the benefits of choosing the brand.</a:t>
            </a:r>
            <a:endParaRPr lang="en-KE" dirty="0"/>
          </a:p>
          <a:p>
            <a:endParaRPr lang="en-KE" dirty="0"/>
          </a:p>
        </p:txBody>
      </p:sp>
      <p:sp>
        <p:nvSpPr>
          <p:cNvPr id="4" name="Slide Number Placeholder 3"/>
          <p:cNvSpPr>
            <a:spLocks noGrp="1"/>
          </p:cNvSpPr>
          <p:nvPr>
            <p:ph type="sldNum" sz="quarter" idx="5"/>
          </p:nvPr>
        </p:nvSpPr>
        <p:spPr/>
        <p:txBody>
          <a:bodyPr/>
          <a:lstStyle/>
          <a:p>
            <a:fld id="{4040C392-B444-4D12-9B43-BAE3DB893C85}" type="slidenum">
              <a:rPr lang="en-KE" smtClean="0"/>
              <a:t>4</a:t>
            </a:fld>
            <a:endParaRPr lang="en-KE"/>
          </a:p>
        </p:txBody>
      </p:sp>
    </p:spTree>
    <p:extLst>
      <p:ext uri="{BB962C8B-B14F-4D97-AF65-F5344CB8AC3E}">
        <p14:creationId xmlns:p14="http://schemas.microsoft.com/office/powerpoint/2010/main" val="1386859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Public relations is a marketing technique that is utilized by firms in the promotion of new products.</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 effective strategy should entail social media platforms, management of events, outreaches, press releases and other online campaigns.</a:t>
            </a:r>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4040C392-B444-4D12-9B43-BAE3DB893C85}" type="slidenum">
              <a:rPr lang="en-KE" smtClean="0"/>
              <a:t>5</a:t>
            </a:fld>
            <a:endParaRPr lang="en-KE"/>
          </a:p>
        </p:txBody>
      </p:sp>
    </p:spTree>
    <p:extLst>
      <p:ext uri="{BB962C8B-B14F-4D97-AF65-F5344CB8AC3E}">
        <p14:creationId xmlns:p14="http://schemas.microsoft.com/office/powerpoint/2010/main" val="3889643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organization is a core member of the surrounding community. Thus, in creating public relations, the organization should be involved in the community programs while focusing on the economic growth of the region, public health and positive impact on the environment. </a:t>
            </a:r>
            <a:r>
              <a:rPr lang="en-US" sz="1200" kern="1200" dirty="0" err="1">
                <a:solidFill>
                  <a:schemeClr val="tx1"/>
                </a:solidFill>
                <a:effectLst/>
                <a:latin typeface="+mn-lt"/>
                <a:ea typeface="+mn-ea"/>
                <a:cs typeface="+mn-cs"/>
              </a:rPr>
              <a:t>Korwin</a:t>
            </a:r>
            <a:r>
              <a:rPr lang="en-US" sz="1200" kern="1200" dirty="0">
                <a:solidFill>
                  <a:schemeClr val="tx1"/>
                </a:solidFill>
                <a:effectLst/>
                <a:latin typeface="+mn-lt"/>
                <a:ea typeface="+mn-ea"/>
                <a:cs typeface="+mn-cs"/>
              </a:rPr>
              <a:t> will offer sponsorship of education programs, donate community services among others.</a:t>
            </a:r>
            <a:endParaRPr lang="en-K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Having a crisis management plan enables the organization to operate normally even during a crisis, thereby preserving the company's reputation.  Internal and external forms of communication are vital during crisis moments.</a:t>
            </a:r>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4040C392-B444-4D12-9B43-BAE3DB893C85}" type="slidenum">
              <a:rPr lang="en-KE" smtClean="0"/>
              <a:t>6</a:t>
            </a:fld>
            <a:endParaRPr lang="en-KE"/>
          </a:p>
        </p:txBody>
      </p:sp>
    </p:spTree>
    <p:extLst>
      <p:ext uri="{BB962C8B-B14F-4D97-AF65-F5344CB8AC3E}">
        <p14:creationId xmlns:p14="http://schemas.microsoft.com/office/powerpoint/2010/main" val="1195886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 effective promotional tool should increase the awareness of the brands. </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Advertisement tools will be effective in promoting the sales of the products. Since advertisement creates the required awareness of the brands offered by the company, the consumers will be positively influenced by the advertisements, thus affecting their purchasing power.</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Sale persons will be used in selling and creating awareness of the products directly with the customers. Due to the personal touch and positive response to any queries raised about the products, the organization will promote its products.</a:t>
            </a:r>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4040C392-B444-4D12-9B43-BAE3DB893C85}" type="slidenum">
              <a:rPr lang="en-KE" smtClean="0"/>
              <a:t>7</a:t>
            </a:fld>
            <a:endParaRPr lang="en-KE"/>
          </a:p>
        </p:txBody>
      </p:sp>
    </p:spTree>
    <p:extLst>
      <p:ext uri="{BB962C8B-B14F-4D97-AF65-F5344CB8AC3E}">
        <p14:creationId xmlns:p14="http://schemas.microsoft.com/office/powerpoint/2010/main" val="2176696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AIDA is one of the modern marketing and advertising principles.</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models are highly utilized by marketing, sales and advertising functions in targeting the purchase trends and journey of the customers. The consumer's pathway is analyzed through the stipulated breakdown. Awareness, Interests, desires, actions.</a:t>
            </a:r>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4040C392-B444-4D12-9B43-BAE3DB893C85}" type="slidenum">
              <a:rPr lang="en-KE" smtClean="0"/>
              <a:t>8</a:t>
            </a:fld>
            <a:endParaRPr lang="en-KE"/>
          </a:p>
        </p:txBody>
      </p:sp>
    </p:spTree>
    <p:extLst>
      <p:ext uri="{BB962C8B-B14F-4D97-AF65-F5344CB8AC3E}">
        <p14:creationId xmlns:p14="http://schemas.microsoft.com/office/powerpoint/2010/main" val="8792886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organization will use the following methodologies in promoting the new products.</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Economy pricing: the organization will keep the cost of production at a minimal level to increase its profitability.</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Market Penetration Pricing: the company will evaluate the presence of substitute brands in the market. The organization will provide new brands at lower prices as compared to other substitutes.</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Bundle Pricing: This strategy will be utilized in selling a bundle of the medication at a lower price. The customers will be motivated to purchase the brands which are bundled at a lower price in comparison to buying the brands separately.</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4040C392-B444-4D12-9B43-BAE3DB893C85}" type="slidenum">
              <a:rPr lang="en-KE" smtClean="0"/>
              <a:t>9</a:t>
            </a:fld>
            <a:endParaRPr lang="en-KE"/>
          </a:p>
        </p:txBody>
      </p:sp>
    </p:spTree>
    <p:extLst>
      <p:ext uri="{BB962C8B-B14F-4D97-AF65-F5344CB8AC3E}">
        <p14:creationId xmlns:p14="http://schemas.microsoft.com/office/powerpoint/2010/main" val="2868250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Profit will be realized when the single product's incomes are higher than the manufacturing cost.</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pricing should integrate economic performance and potential consumers' financial capability.</a:t>
            </a:r>
            <a:endParaRPr lang="en-KE"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Korwin</a:t>
            </a:r>
            <a:r>
              <a:rPr lang="en-US" sz="1200" kern="1200" dirty="0">
                <a:solidFill>
                  <a:schemeClr val="tx1"/>
                </a:solidFill>
                <a:effectLst/>
                <a:latin typeface="+mn-lt"/>
                <a:ea typeface="+mn-ea"/>
                <a:cs typeface="+mn-cs"/>
              </a:rPr>
              <a:t> Pharmaceuticals should utilize the costing model in determining the price of the new brands after factoring all the costs inputs</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pricing model should be reviewed annually to increase the achievement of the profit objectives (</a:t>
            </a:r>
            <a:r>
              <a:rPr lang="en-US" sz="1200" kern="1200" dirty="0" err="1">
                <a:solidFill>
                  <a:schemeClr val="tx1"/>
                </a:solidFill>
                <a:effectLst/>
                <a:latin typeface="+mn-lt"/>
                <a:ea typeface="+mn-ea"/>
                <a:cs typeface="+mn-cs"/>
              </a:rPr>
              <a:t>Stiving</a:t>
            </a:r>
            <a:r>
              <a:rPr lang="en-US" sz="1200" kern="1200" dirty="0">
                <a:solidFill>
                  <a:schemeClr val="tx1"/>
                </a:solidFill>
                <a:effectLst/>
                <a:latin typeface="+mn-lt"/>
                <a:ea typeface="+mn-ea"/>
                <a:cs typeface="+mn-cs"/>
              </a:rPr>
              <a:t>, 2018).</a:t>
            </a:r>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4040C392-B444-4D12-9B43-BAE3DB893C85}" type="slidenum">
              <a:rPr lang="en-KE" smtClean="0"/>
              <a:t>10</a:t>
            </a:fld>
            <a:endParaRPr lang="en-KE"/>
          </a:p>
        </p:txBody>
      </p:sp>
    </p:spTree>
    <p:extLst>
      <p:ext uri="{BB962C8B-B14F-4D97-AF65-F5344CB8AC3E}">
        <p14:creationId xmlns:p14="http://schemas.microsoft.com/office/powerpoint/2010/main" val="10220015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E" dirty="0"/>
          </a:p>
        </p:txBody>
      </p:sp>
      <p:sp>
        <p:nvSpPr>
          <p:cNvPr id="4" name="Slide Number Placeholder 3"/>
          <p:cNvSpPr>
            <a:spLocks noGrp="1"/>
          </p:cNvSpPr>
          <p:nvPr>
            <p:ph type="sldNum" sz="quarter" idx="5"/>
          </p:nvPr>
        </p:nvSpPr>
        <p:spPr/>
        <p:txBody>
          <a:bodyPr/>
          <a:lstStyle/>
          <a:p>
            <a:fld id="{4040C392-B444-4D12-9B43-BAE3DB893C85}" type="slidenum">
              <a:rPr lang="en-KE" smtClean="0"/>
              <a:t>12</a:t>
            </a:fld>
            <a:endParaRPr lang="en-KE"/>
          </a:p>
        </p:txBody>
      </p:sp>
    </p:spTree>
    <p:extLst>
      <p:ext uri="{BB962C8B-B14F-4D97-AF65-F5344CB8AC3E}">
        <p14:creationId xmlns:p14="http://schemas.microsoft.com/office/powerpoint/2010/main" val="1400998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A911E5F-A7C8-48D7-A9C5-281ECD54676C}" type="datetimeFigureOut">
              <a:rPr lang="en-KE" smtClean="0"/>
              <a:t>04/08/2020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2697E072-FAB5-4B1F-A408-8096103850FD}" type="slidenum">
              <a:rPr lang="en-KE" smtClean="0"/>
              <a:t>‹#›</a:t>
            </a:fld>
            <a:endParaRPr lang="en-KE"/>
          </a:p>
        </p:txBody>
      </p:sp>
    </p:spTree>
    <p:extLst>
      <p:ext uri="{BB962C8B-B14F-4D97-AF65-F5344CB8AC3E}">
        <p14:creationId xmlns:p14="http://schemas.microsoft.com/office/powerpoint/2010/main" val="3872241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911E5F-A7C8-48D7-A9C5-281ECD54676C}" type="datetimeFigureOut">
              <a:rPr lang="en-KE" smtClean="0"/>
              <a:t>04/08/2020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2697E072-FAB5-4B1F-A408-8096103850FD}" type="slidenum">
              <a:rPr lang="en-KE" smtClean="0"/>
              <a:t>‹#›</a:t>
            </a:fld>
            <a:endParaRPr lang="en-KE"/>
          </a:p>
        </p:txBody>
      </p:sp>
    </p:spTree>
    <p:extLst>
      <p:ext uri="{BB962C8B-B14F-4D97-AF65-F5344CB8AC3E}">
        <p14:creationId xmlns:p14="http://schemas.microsoft.com/office/powerpoint/2010/main" val="3183569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911E5F-A7C8-48D7-A9C5-281ECD54676C}" type="datetimeFigureOut">
              <a:rPr lang="en-KE" smtClean="0"/>
              <a:t>04/08/2020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2697E072-FAB5-4B1F-A408-8096103850FD}" type="slidenum">
              <a:rPr lang="en-KE" smtClean="0"/>
              <a:t>‹#›</a:t>
            </a:fld>
            <a:endParaRPr lang="en-KE"/>
          </a:p>
        </p:txBody>
      </p:sp>
    </p:spTree>
    <p:extLst>
      <p:ext uri="{BB962C8B-B14F-4D97-AF65-F5344CB8AC3E}">
        <p14:creationId xmlns:p14="http://schemas.microsoft.com/office/powerpoint/2010/main" val="1698766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A911E5F-A7C8-48D7-A9C5-281ECD54676C}" type="datetimeFigureOut">
              <a:rPr lang="en-KE" smtClean="0"/>
              <a:t>04/08/2020</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2697E072-FAB5-4B1F-A408-8096103850FD}" type="slidenum">
              <a:rPr lang="en-KE" smtClean="0"/>
              <a:t>‹#›</a:t>
            </a:fld>
            <a:endParaRPr lang="en-KE"/>
          </a:p>
        </p:txBody>
      </p:sp>
    </p:spTree>
    <p:extLst>
      <p:ext uri="{BB962C8B-B14F-4D97-AF65-F5344CB8AC3E}">
        <p14:creationId xmlns:p14="http://schemas.microsoft.com/office/powerpoint/2010/main" val="1092686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911E5F-A7C8-48D7-A9C5-281ECD54676C}" type="datetimeFigureOut">
              <a:rPr lang="en-KE" smtClean="0"/>
              <a:t>04/08/2020</a:t>
            </a:fld>
            <a:endParaRPr lang="en-KE"/>
          </a:p>
        </p:txBody>
      </p:sp>
      <p:sp>
        <p:nvSpPr>
          <p:cNvPr id="8" name="Footer Placeholder 7"/>
          <p:cNvSpPr>
            <a:spLocks noGrp="1"/>
          </p:cNvSpPr>
          <p:nvPr>
            <p:ph type="ftr" sz="quarter" idx="11"/>
          </p:nvPr>
        </p:nvSpPr>
        <p:spPr/>
        <p:txBody>
          <a:bodyPr/>
          <a:lstStyle/>
          <a:p>
            <a:endParaRPr lang="en-KE"/>
          </a:p>
        </p:txBody>
      </p:sp>
      <p:sp>
        <p:nvSpPr>
          <p:cNvPr id="9" name="Slide Number Placeholder 8"/>
          <p:cNvSpPr>
            <a:spLocks noGrp="1"/>
          </p:cNvSpPr>
          <p:nvPr>
            <p:ph type="sldNum" sz="quarter" idx="12"/>
          </p:nvPr>
        </p:nvSpPr>
        <p:spPr/>
        <p:txBody>
          <a:bodyPr/>
          <a:lstStyle/>
          <a:p>
            <a:fld id="{2697E072-FAB5-4B1F-A408-8096103850FD}" type="slidenum">
              <a:rPr lang="en-KE" smtClean="0"/>
              <a:t>‹#›</a:t>
            </a:fld>
            <a:endParaRPr lang="en-KE"/>
          </a:p>
        </p:txBody>
      </p:sp>
    </p:spTree>
    <p:extLst>
      <p:ext uri="{BB962C8B-B14F-4D97-AF65-F5344CB8AC3E}">
        <p14:creationId xmlns:p14="http://schemas.microsoft.com/office/powerpoint/2010/main" val="2419264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A911E5F-A7C8-48D7-A9C5-281ECD54676C}" type="datetimeFigureOut">
              <a:rPr lang="en-KE" smtClean="0"/>
              <a:t>04/08/2020</a:t>
            </a:fld>
            <a:endParaRPr lang="en-KE"/>
          </a:p>
        </p:txBody>
      </p:sp>
      <p:sp>
        <p:nvSpPr>
          <p:cNvPr id="4" name="Footer Placeholder 3"/>
          <p:cNvSpPr>
            <a:spLocks noGrp="1"/>
          </p:cNvSpPr>
          <p:nvPr>
            <p:ph type="ftr" sz="quarter" idx="11"/>
          </p:nvPr>
        </p:nvSpPr>
        <p:spPr/>
        <p:txBody>
          <a:bodyPr/>
          <a:lstStyle/>
          <a:p>
            <a:endParaRPr lang="en-KE"/>
          </a:p>
        </p:txBody>
      </p:sp>
      <p:sp>
        <p:nvSpPr>
          <p:cNvPr id="5" name="Slide Number Placeholder 4"/>
          <p:cNvSpPr>
            <a:spLocks noGrp="1"/>
          </p:cNvSpPr>
          <p:nvPr>
            <p:ph type="sldNum" sz="quarter" idx="12"/>
          </p:nvPr>
        </p:nvSpPr>
        <p:spPr/>
        <p:txBody>
          <a:bodyPr/>
          <a:lstStyle/>
          <a:p>
            <a:fld id="{2697E072-FAB5-4B1F-A408-8096103850FD}" type="slidenum">
              <a:rPr lang="en-KE" smtClean="0"/>
              <a:t>‹#›</a:t>
            </a:fld>
            <a:endParaRPr lang="en-KE"/>
          </a:p>
        </p:txBody>
      </p:sp>
    </p:spTree>
    <p:extLst>
      <p:ext uri="{BB962C8B-B14F-4D97-AF65-F5344CB8AC3E}">
        <p14:creationId xmlns:p14="http://schemas.microsoft.com/office/powerpoint/2010/main" val="2395355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911E5F-A7C8-48D7-A9C5-281ECD54676C}" type="datetimeFigureOut">
              <a:rPr lang="en-KE" smtClean="0"/>
              <a:t>04/08/2020</a:t>
            </a:fld>
            <a:endParaRPr lang="en-KE"/>
          </a:p>
        </p:txBody>
      </p:sp>
      <p:sp>
        <p:nvSpPr>
          <p:cNvPr id="3" name="Footer Placeholder 2"/>
          <p:cNvSpPr>
            <a:spLocks noGrp="1"/>
          </p:cNvSpPr>
          <p:nvPr>
            <p:ph type="ftr" sz="quarter" idx="11"/>
          </p:nvPr>
        </p:nvSpPr>
        <p:spPr/>
        <p:txBody>
          <a:bodyPr/>
          <a:lstStyle/>
          <a:p>
            <a:endParaRPr lang="en-KE"/>
          </a:p>
        </p:txBody>
      </p:sp>
      <p:sp>
        <p:nvSpPr>
          <p:cNvPr id="4" name="Slide Number Placeholder 3"/>
          <p:cNvSpPr>
            <a:spLocks noGrp="1"/>
          </p:cNvSpPr>
          <p:nvPr>
            <p:ph type="sldNum" sz="quarter" idx="12"/>
          </p:nvPr>
        </p:nvSpPr>
        <p:spPr/>
        <p:txBody>
          <a:bodyPr/>
          <a:lstStyle/>
          <a:p>
            <a:fld id="{2697E072-FAB5-4B1F-A408-8096103850FD}" type="slidenum">
              <a:rPr lang="en-KE" smtClean="0"/>
              <a:t>‹#›</a:t>
            </a:fld>
            <a:endParaRPr lang="en-KE"/>
          </a:p>
        </p:txBody>
      </p:sp>
    </p:spTree>
    <p:extLst>
      <p:ext uri="{BB962C8B-B14F-4D97-AF65-F5344CB8AC3E}">
        <p14:creationId xmlns:p14="http://schemas.microsoft.com/office/powerpoint/2010/main" val="3448362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911E5F-A7C8-48D7-A9C5-281ECD54676C}" type="datetimeFigureOut">
              <a:rPr lang="en-KE" smtClean="0"/>
              <a:t>04/08/2020</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2697E072-FAB5-4B1F-A408-8096103850FD}" type="slidenum">
              <a:rPr lang="en-KE" smtClean="0"/>
              <a:t>‹#›</a:t>
            </a:fld>
            <a:endParaRPr lang="en-KE"/>
          </a:p>
        </p:txBody>
      </p:sp>
    </p:spTree>
    <p:extLst>
      <p:ext uri="{BB962C8B-B14F-4D97-AF65-F5344CB8AC3E}">
        <p14:creationId xmlns:p14="http://schemas.microsoft.com/office/powerpoint/2010/main" val="1566924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A911E5F-A7C8-48D7-A9C5-281ECD54676C}" type="datetimeFigureOut">
              <a:rPr lang="en-KE" smtClean="0"/>
              <a:t>04/08/2020</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2697E072-FAB5-4B1F-A408-8096103850FD}" type="slidenum">
              <a:rPr lang="en-KE" smtClean="0"/>
              <a:t>‹#›</a:t>
            </a:fld>
            <a:endParaRPr lang="en-KE"/>
          </a:p>
        </p:txBody>
      </p:sp>
    </p:spTree>
    <p:extLst>
      <p:ext uri="{BB962C8B-B14F-4D97-AF65-F5344CB8AC3E}">
        <p14:creationId xmlns:p14="http://schemas.microsoft.com/office/powerpoint/2010/main" val="2708545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911E5F-A7C8-48D7-A9C5-281ECD54676C}" type="datetimeFigureOut">
              <a:rPr lang="en-KE" smtClean="0"/>
              <a:t>04/08/2020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2697E072-FAB5-4B1F-A408-8096103850FD}" type="slidenum">
              <a:rPr lang="en-KE" smtClean="0"/>
              <a:t>‹#›</a:t>
            </a:fld>
            <a:endParaRPr lang="en-KE"/>
          </a:p>
        </p:txBody>
      </p:sp>
    </p:spTree>
    <p:extLst>
      <p:ext uri="{BB962C8B-B14F-4D97-AF65-F5344CB8AC3E}">
        <p14:creationId xmlns:p14="http://schemas.microsoft.com/office/powerpoint/2010/main" val="18897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911E5F-A7C8-48D7-A9C5-281ECD54676C}" type="datetimeFigureOut">
              <a:rPr lang="en-KE" smtClean="0"/>
              <a:t>04/08/2020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2697E072-FAB5-4B1F-A408-8096103850FD}" type="slidenum">
              <a:rPr lang="en-KE" smtClean="0"/>
              <a:t>‹#›</a:t>
            </a:fld>
            <a:endParaRPr lang="en-KE"/>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221293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911E5F-A7C8-48D7-A9C5-281ECD54676C}" type="datetimeFigureOut">
              <a:rPr lang="en-KE" smtClean="0"/>
              <a:t>04/08/2020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2697E072-FAB5-4B1F-A408-8096103850FD}" type="slidenum">
              <a:rPr lang="en-KE" smtClean="0"/>
              <a:t>‹#›</a:t>
            </a:fld>
            <a:endParaRPr lang="en-KE"/>
          </a:p>
        </p:txBody>
      </p:sp>
    </p:spTree>
    <p:extLst>
      <p:ext uri="{BB962C8B-B14F-4D97-AF65-F5344CB8AC3E}">
        <p14:creationId xmlns:p14="http://schemas.microsoft.com/office/powerpoint/2010/main" val="26874871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911E5F-A7C8-48D7-A9C5-281ECD54676C}" type="datetimeFigureOut">
              <a:rPr lang="en-KE" smtClean="0"/>
              <a:t>04/08/2020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2697E072-FAB5-4B1F-A408-8096103850FD}" type="slidenum">
              <a:rPr lang="en-KE" smtClean="0"/>
              <a:t>‹#›</a:t>
            </a:fld>
            <a:endParaRPr lang="en-K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197296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911E5F-A7C8-48D7-A9C5-281ECD54676C}" type="datetimeFigureOut">
              <a:rPr lang="en-KE" smtClean="0"/>
              <a:t>04/08/2020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2697E072-FAB5-4B1F-A408-8096103850FD}" type="slidenum">
              <a:rPr lang="en-KE" smtClean="0"/>
              <a:t>‹#›</a:t>
            </a:fld>
            <a:endParaRPr lang="en-KE"/>
          </a:p>
        </p:txBody>
      </p:sp>
    </p:spTree>
    <p:extLst>
      <p:ext uri="{BB962C8B-B14F-4D97-AF65-F5344CB8AC3E}">
        <p14:creationId xmlns:p14="http://schemas.microsoft.com/office/powerpoint/2010/main" val="1417128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911E5F-A7C8-48D7-A9C5-281ECD54676C}" type="datetimeFigureOut">
              <a:rPr lang="en-KE" smtClean="0"/>
              <a:t>04/08/2020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2697E072-FAB5-4B1F-A408-8096103850FD}" type="slidenum">
              <a:rPr lang="en-KE" smtClean="0"/>
              <a:t>‹#›</a:t>
            </a:fld>
            <a:endParaRPr lang="en-KE"/>
          </a:p>
        </p:txBody>
      </p:sp>
    </p:spTree>
    <p:extLst>
      <p:ext uri="{BB962C8B-B14F-4D97-AF65-F5344CB8AC3E}">
        <p14:creationId xmlns:p14="http://schemas.microsoft.com/office/powerpoint/2010/main" val="28909816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911E5F-A7C8-48D7-A9C5-281ECD54676C}" type="datetimeFigureOut">
              <a:rPr lang="en-KE" smtClean="0"/>
              <a:t>04/08/2020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2697E072-FAB5-4B1F-A408-8096103850FD}" type="slidenum">
              <a:rPr lang="en-KE" smtClean="0"/>
              <a:t>‹#›</a:t>
            </a:fld>
            <a:endParaRPr lang="en-KE"/>
          </a:p>
        </p:txBody>
      </p:sp>
    </p:spTree>
    <p:extLst>
      <p:ext uri="{BB962C8B-B14F-4D97-AF65-F5344CB8AC3E}">
        <p14:creationId xmlns:p14="http://schemas.microsoft.com/office/powerpoint/2010/main" val="48248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A911E5F-A7C8-48D7-A9C5-281ECD54676C}" type="datetimeFigureOut">
              <a:rPr lang="en-KE" smtClean="0"/>
              <a:t>04/08/2020</a:t>
            </a:fld>
            <a:endParaRPr lang="en-K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K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697E072-FAB5-4B1F-A408-8096103850FD}" type="slidenum">
              <a:rPr lang="en-KE" smtClean="0"/>
              <a:t>‹#›</a:t>
            </a:fld>
            <a:endParaRPr lang="en-KE"/>
          </a:p>
        </p:txBody>
      </p:sp>
    </p:spTree>
    <p:extLst>
      <p:ext uri="{BB962C8B-B14F-4D97-AF65-F5344CB8AC3E}">
        <p14:creationId xmlns:p14="http://schemas.microsoft.com/office/powerpoint/2010/main" val="2216525895"/>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6B475-973C-4663-B73E-77FAFB56B110}"/>
              </a:ext>
            </a:extLst>
          </p:cNvPr>
          <p:cNvSpPr>
            <a:spLocks noGrp="1"/>
          </p:cNvSpPr>
          <p:nvPr>
            <p:ph type="ctrTitle"/>
          </p:nvPr>
        </p:nvSpPr>
        <p:spPr>
          <a:xfrm>
            <a:off x="1507067" y="1299634"/>
            <a:ext cx="7766936" cy="1646302"/>
          </a:xfrm>
        </p:spPr>
        <p:txBody>
          <a:bodyPr/>
          <a:lstStyle/>
          <a:p>
            <a:pPr algn="ctr"/>
            <a:r>
              <a:rPr lang="en-GB" b="1" dirty="0">
                <a:latin typeface="Times New Roman" panose="02020603050405020304" pitchFamily="18" charset="0"/>
                <a:cs typeface="Times New Roman" panose="02020603050405020304" pitchFamily="18" charset="0"/>
              </a:rPr>
              <a:t>KORWIN PHARMACEUTICALS</a:t>
            </a:r>
            <a:endParaRPr lang="en-KE" b="1"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2F6B4793-5678-4E5D-A272-E893F052BA86}"/>
              </a:ext>
            </a:extLst>
          </p:cNvPr>
          <p:cNvSpPr>
            <a:spLocks noGrp="1"/>
          </p:cNvSpPr>
          <p:nvPr>
            <p:ph type="subTitle" idx="1"/>
          </p:nvPr>
        </p:nvSpPr>
        <p:spPr>
          <a:xfrm>
            <a:off x="1507067" y="3631733"/>
            <a:ext cx="7766936" cy="1926633"/>
          </a:xfrm>
        </p:spPr>
        <p:txBody>
          <a:bodyPr>
            <a:normAutofit/>
          </a:bodyPr>
          <a:lstStyle/>
          <a:p>
            <a:pPr algn="ctr"/>
            <a:r>
              <a:rPr lang="en-GB" sz="1600" dirty="0">
                <a:latin typeface="Times New Roman" panose="02020603050405020304" pitchFamily="18" charset="0"/>
                <a:cs typeface="Times New Roman" panose="02020603050405020304" pitchFamily="18" charset="0"/>
              </a:rPr>
              <a:t/>
            </a:r>
            <a:br>
              <a:rPr lang="en-GB" sz="1600" dirty="0">
                <a:latin typeface="Times New Roman" panose="02020603050405020304" pitchFamily="18" charset="0"/>
                <a:cs typeface="Times New Roman" panose="02020603050405020304" pitchFamily="18" charset="0"/>
              </a:rPr>
            </a:br>
            <a:r>
              <a:rPr lang="en-GB" sz="2400" b="1" dirty="0">
                <a:latin typeface="Times New Roman" panose="02020603050405020304" pitchFamily="18" charset="0"/>
                <a:cs typeface="Times New Roman" panose="02020603050405020304" pitchFamily="18" charset="0"/>
              </a:rPr>
              <a:t>Student Name</a:t>
            </a:r>
            <a:br>
              <a:rPr lang="en-GB" sz="2400" b="1" dirty="0">
                <a:latin typeface="Times New Roman" panose="02020603050405020304" pitchFamily="18" charset="0"/>
                <a:cs typeface="Times New Roman" panose="02020603050405020304" pitchFamily="18" charset="0"/>
              </a:rPr>
            </a:b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en-GB" sz="2400" b="1" dirty="0">
                <a:latin typeface="Times New Roman" panose="02020603050405020304" pitchFamily="18" charset="0"/>
                <a:cs typeface="Times New Roman" panose="02020603050405020304" pitchFamily="18" charset="0"/>
              </a:rPr>
              <a:t>Date</a:t>
            </a:r>
            <a:endParaRPr lang="en-KE"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4307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57966-E8D1-4BBE-A9BF-07B5B69E367D}"/>
              </a:ext>
            </a:extLst>
          </p:cNvPr>
          <p:cNvSpPr>
            <a:spLocks noGrp="1"/>
          </p:cNvSpPr>
          <p:nvPr>
            <p:ph type="title"/>
          </p:nvPr>
        </p:nvSpPr>
        <p:spPr>
          <a:xfrm>
            <a:off x="677334" y="609600"/>
            <a:ext cx="8596668" cy="857250"/>
          </a:xfrm>
        </p:spPr>
        <p:txBody>
          <a:bodyPr>
            <a:normAutofit fontScale="90000"/>
          </a:bodyPr>
          <a:lstStyle/>
          <a:p>
            <a:pPr algn="ctr"/>
            <a:r>
              <a:rPr lang="en-US" sz="4000" b="1" dirty="0">
                <a:latin typeface="Times New Roman" panose="02020603050405020304" pitchFamily="18" charset="0"/>
                <a:cs typeface="Times New Roman" panose="02020603050405020304" pitchFamily="18" charset="0"/>
              </a:rPr>
              <a:t>Introduction</a:t>
            </a:r>
            <a:r>
              <a:rPr lang="en-KE" sz="4000" b="1" dirty="0">
                <a:latin typeface="Times New Roman" panose="02020603050405020304" pitchFamily="18" charset="0"/>
                <a:cs typeface="Times New Roman" panose="02020603050405020304" pitchFamily="18" charset="0"/>
              </a:rPr>
              <a:t/>
            </a:r>
            <a:br>
              <a:rPr lang="en-KE" sz="4000" b="1" dirty="0">
                <a:latin typeface="Times New Roman" panose="02020603050405020304" pitchFamily="18" charset="0"/>
                <a:cs typeface="Times New Roman" panose="02020603050405020304" pitchFamily="18" charset="0"/>
              </a:rPr>
            </a:br>
            <a:endParaRPr lang="en-KE"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FF4FC38-BC8C-4BF7-9ED3-0E6C13B1C4F5}"/>
              </a:ext>
            </a:extLst>
          </p:cNvPr>
          <p:cNvSpPr>
            <a:spLocks noGrp="1"/>
          </p:cNvSpPr>
          <p:nvPr>
            <p:ph idx="1"/>
          </p:nvPr>
        </p:nvSpPr>
        <p:spPr>
          <a:xfrm>
            <a:off x="4286250" y="1466850"/>
            <a:ext cx="6016452" cy="4574512"/>
          </a:xfrm>
        </p:spPr>
        <p:txBody>
          <a:bodyPr>
            <a:normAutofit lnSpcReduction="10000"/>
          </a:bodyPr>
          <a:lstStyle/>
          <a:p>
            <a:pPr marL="0" indent="0">
              <a:buNone/>
            </a:pPr>
            <a:r>
              <a:rPr lang="en-US" sz="2400" dirty="0">
                <a:latin typeface="Times New Roman" panose="02020603050405020304" pitchFamily="18" charset="0"/>
                <a:cs typeface="Times New Roman" panose="02020603050405020304" pitchFamily="18" charset="0"/>
              </a:rPr>
              <a:t>This presentation will employ the promotion and pricing strategies for the case of </a:t>
            </a:r>
            <a:r>
              <a:rPr lang="en-US" sz="2400" dirty="0" err="1">
                <a:latin typeface="Times New Roman" panose="02020603050405020304" pitchFamily="18" charset="0"/>
                <a:cs typeface="Times New Roman" panose="02020603050405020304" pitchFamily="18" charset="0"/>
              </a:rPr>
              <a:t>Korwin</a:t>
            </a:r>
            <a:r>
              <a:rPr lang="en-US" sz="2400" dirty="0">
                <a:latin typeface="Times New Roman" panose="02020603050405020304" pitchFamily="18" charset="0"/>
                <a:cs typeface="Times New Roman" panose="02020603050405020304" pitchFamily="18" charset="0"/>
              </a:rPr>
              <a:t> Pharmaceuticals.</a:t>
            </a:r>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presentation will entail:</a:t>
            </a:r>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Company code of conduct</a:t>
            </a:r>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Advertising campaigns</a:t>
            </a:r>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Public relation strategy</a:t>
            </a:r>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Promotional Tools</a:t>
            </a:r>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Pricing strategies</a:t>
            </a:r>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Profit realization strategies</a:t>
            </a:r>
            <a:endParaRPr lang="en-KE" sz="2400" dirty="0">
              <a:latin typeface="Times New Roman" panose="02020603050405020304" pitchFamily="18" charset="0"/>
              <a:cs typeface="Times New Roman" panose="02020603050405020304" pitchFamily="18" charset="0"/>
            </a:endParaRPr>
          </a:p>
          <a:p>
            <a:endParaRPr lang="en-KE"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5C8146AC-148E-4008-AAF4-8B45A8A6B409}"/>
              </a:ext>
            </a:extLst>
          </p:cNvPr>
          <p:cNvPicPr>
            <a:picLocks noChangeAspect="1"/>
          </p:cNvPicPr>
          <p:nvPr/>
        </p:nvPicPr>
        <p:blipFill>
          <a:blip r:embed="rId3"/>
          <a:stretch>
            <a:fillRect/>
          </a:stretch>
        </p:blipFill>
        <p:spPr>
          <a:xfrm>
            <a:off x="548216" y="1466850"/>
            <a:ext cx="3566583" cy="4076700"/>
          </a:xfrm>
          <a:prstGeom prst="rect">
            <a:avLst/>
          </a:prstGeom>
        </p:spPr>
      </p:pic>
    </p:spTree>
    <p:extLst>
      <p:ext uri="{BB962C8B-B14F-4D97-AF65-F5344CB8AC3E}">
        <p14:creationId xmlns:p14="http://schemas.microsoft.com/office/powerpoint/2010/main" val="1656284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18612-B220-4372-9EA1-1B4216BA0D15}"/>
              </a:ext>
            </a:extLst>
          </p:cNvPr>
          <p:cNvSpPr>
            <a:spLocks noGrp="1"/>
          </p:cNvSpPr>
          <p:nvPr>
            <p:ph type="title"/>
          </p:nvPr>
        </p:nvSpPr>
        <p:spPr>
          <a:xfrm>
            <a:off x="677334" y="609600"/>
            <a:ext cx="8596668" cy="895350"/>
          </a:xfrm>
        </p:spPr>
        <p:txBody>
          <a:bodyPr>
            <a:noAutofit/>
          </a:bodyPr>
          <a:lstStyle/>
          <a:p>
            <a:pPr algn="ctr"/>
            <a:r>
              <a:rPr lang="en-US" b="1" dirty="0">
                <a:latin typeface="Times New Roman" panose="02020603050405020304" pitchFamily="18" charset="0"/>
                <a:cs typeface="Times New Roman" panose="02020603050405020304" pitchFamily="18" charset="0"/>
              </a:rPr>
              <a:t>Code of Conduct</a:t>
            </a:r>
            <a:r>
              <a:rPr lang="en-KE" dirty="0">
                <a:latin typeface="Times New Roman" panose="02020603050405020304" pitchFamily="18" charset="0"/>
                <a:cs typeface="Times New Roman" panose="02020603050405020304" pitchFamily="18" charset="0"/>
              </a:rPr>
              <a:t/>
            </a:r>
            <a:br>
              <a:rPr lang="en-KE" dirty="0">
                <a:latin typeface="Times New Roman" panose="02020603050405020304" pitchFamily="18" charset="0"/>
                <a:cs typeface="Times New Roman" panose="02020603050405020304" pitchFamily="18" charset="0"/>
              </a:rPr>
            </a:br>
            <a:endParaRPr lang="en-K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1F2427D-E386-4339-9A58-FBB5012AE092}"/>
              </a:ext>
            </a:extLst>
          </p:cNvPr>
          <p:cNvSpPr>
            <a:spLocks noGrp="1"/>
          </p:cNvSpPr>
          <p:nvPr>
            <p:ph idx="1"/>
          </p:nvPr>
        </p:nvSpPr>
        <p:spPr>
          <a:xfrm>
            <a:off x="677334" y="1504951"/>
            <a:ext cx="8596668" cy="4536412"/>
          </a:xfrm>
        </p:spPr>
        <p:txBody>
          <a:bodyPr>
            <a:normAutofit lnSpcReduction="10000"/>
          </a:bodyPr>
          <a:lstStyle/>
          <a:p>
            <a:pPr marL="0" indent="0" algn="ctr">
              <a:buNone/>
            </a:pPr>
            <a:r>
              <a:rPr lang="en-US" sz="2400" dirty="0">
                <a:latin typeface="Times New Roman" panose="02020603050405020304" pitchFamily="18" charset="0"/>
                <a:cs typeface="Times New Roman" panose="02020603050405020304" pitchFamily="18" charset="0"/>
              </a:rPr>
              <a:t>The guidelines that the firm could implement to make the employees adhere to founder value:</a:t>
            </a:r>
          </a:p>
          <a:p>
            <a:pPr marL="0" indent="0" algn="ctr">
              <a:buNone/>
            </a:pPr>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Developing a documented code of conduct in creating awareness of the significance of complying and maintaining the code of ethics.</a:t>
            </a:r>
          </a:p>
          <a:p>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Implementing a compliance training program</a:t>
            </a:r>
          </a:p>
          <a:p>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Improving the communication expertise of the personnel to increase persuasive power towards the customers.</a:t>
            </a:r>
            <a:endParaRPr lang="en-KE" sz="2400" dirty="0">
              <a:latin typeface="Times New Roman" panose="02020603050405020304" pitchFamily="18" charset="0"/>
              <a:cs typeface="Times New Roman" panose="02020603050405020304" pitchFamily="18" charset="0"/>
            </a:endParaRPr>
          </a:p>
          <a:p>
            <a:endParaRPr lang="en-K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0987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E94F5-82D0-49FF-B111-27A5058E83BE}"/>
              </a:ext>
            </a:extLst>
          </p:cNvPr>
          <p:cNvSpPr>
            <a:spLocks noGrp="1"/>
          </p:cNvSpPr>
          <p:nvPr>
            <p:ph type="title"/>
          </p:nvPr>
        </p:nvSpPr>
        <p:spPr>
          <a:xfrm>
            <a:off x="677334" y="609600"/>
            <a:ext cx="8596668" cy="857250"/>
          </a:xfrm>
        </p:spPr>
        <p:txBody>
          <a:bodyPr>
            <a:noAutofit/>
          </a:bodyPr>
          <a:lstStyle/>
          <a:p>
            <a:pPr algn="ctr"/>
            <a:r>
              <a:rPr lang="en-US" sz="4000" b="1" dirty="0">
                <a:latin typeface="Times New Roman" panose="02020603050405020304" pitchFamily="18" charset="0"/>
                <a:cs typeface="Times New Roman" panose="02020603050405020304" pitchFamily="18" charset="0"/>
              </a:rPr>
              <a:t>Advertising Campaign</a:t>
            </a:r>
            <a:r>
              <a:rPr lang="en-KE" sz="4000" b="1" dirty="0">
                <a:latin typeface="Times New Roman" panose="02020603050405020304" pitchFamily="18" charset="0"/>
                <a:cs typeface="Times New Roman" panose="02020603050405020304" pitchFamily="18" charset="0"/>
              </a:rPr>
              <a:t/>
            </a:r>
            <a:br>
              <a:rPr lang="en-KE" sz="4000" b="1" dirty="0">
                <a:latin typeface="Times New Roman" panose="02020603050405020304" pitchFamily="18" charset="0"/>
                <a:cs typeface="Times New Roman" panose="02020603050405020304" pitchFamily="18" charset="0"/>
              </a:rPr>
            </a:br>
            <a:endParaRPr lang="en-KE"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2D874E9-B689-4BD2-B41D-05DEE0C1CCA9}"/>
              </a:ext>
            </a:extLst>
          </p:cNvPr>
          <p:cNvSpPr>
            <a:spLocks noGrp="1"/>
          </p:cNvSpPr>
          <p:nvPr>
            <p:ph idx="1"/>
          </p:nvPr>
        </p:nvSpPr>
        <p:spPr>
          <a:xfrm>
            <a:off x="677334" y="1466850"/>
            <a:ext cx="8596668" cy="4781549"/>
          </a:xfrm>
        </p:spPr>
        <p:txBody>
          <a:bodyPr>
            <a:normAutofit/>
          </a:bodyPr>
          <a:lstStyle/>
          <a:p>
            <a:r>
              <a:rPr lang="en-US" sz="2400" dirty="0">
                <a:latin typeface="Times New Roman" panose="02020603050405020304" pitchFamily="18" charset="0"/>
                <a:cs typeface="Times New Roman" panose="02020603050405020304" pitchFamily="18" charset="0"/>
              </a:rPr>
              <a:t>The purpose of the advertisement should be on the competitiveness, comparativeness and pioneering of the life-threatening anti-allergen medication and the self-injecting devices.</a:t>
            </a:r>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In accordance with West et al. (2015) life-threatening anti-allergen medications are affordable drugs that do not have drowsiness side effects, which prevails on takin Benadryl.</a:t>
            </a:r>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medication is cheaper and economical as compared to the prices of Allegra D and Claritin.</a:t>
            </a:r>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drug will cure all modes of life-threatening allergies within a day.</a:t>
            </a:r>
            <a:endParaRPr lang="en-KE" sz="2400" dirty="0">
              <a:latin typeface="Times New Roman" panose="02020603050405020304" pitchFamily="18" charset="0"/>
              <a:cs typeface="Times New Roman" panose="02020603050405020304" pitchFamily="18" charset="0"/>
            </a:endParaRPr>
          </a:p>
          <a:p>
            <a:pPr marL="0" indent="0">
              <a:buNone/>
            </a:pPr>
            <a:endParaRPr lang="en-KE" sz="2400" dirty="0">
              <a:latin typeface="Times New Roman" panose="02020603050405020304" pitchFamily="18" charset="0"/>
              <a:cs typeface="Times New Roman" panose="02020603050405020304" pitchFamily="18" charset="0"/>
            </a:endParaRPr>
          </a:p>
          <a:p>
            <a:endParaRPr lang="en-K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1527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E43B6-C162-4065-BA27-C8407256A6C5}"/>
              </a:ext>
            </a:extLst>
          </p:cNvPr>
          <p:cNvSpPr>
            <a:spLocks noGrp="1"/>
          </p:cNvSpPr>
          <p:nvPr>
            <p:ph type="title"/>
          </p:nvPr>
        </p:nvSpPr>
        <p:spPr>
          <a:xfrm>
            <a:off x="677334" y="609600"/>
            <a:ext cx="8596668" cy="1047750"/>
          </a:xfrm>
        </p:spPr>
        <p:txBody>
          <a:bodyPr>
            <a:normAutofit fontScale="90000"/>
          </a:bodyPr>
          <a:lstStyle/>
          <a:p>
            <a:pPr algn="ctr"/>
            <a:r>
              <a:rPr lang="en-US" sz="4000" b="1" dirty="0">
                <a:latin typeface="Times New Roman" panose="02020603050405020304" pitchFamily="18" charset="0"/>
                <a:cs typeface="Times New Roman" panose="02020603050405020304" pitchFamily="18" charset="0"/>
              </a:rPr>
              <a:t>Public Relation Strategy</a:t>
            </a:r>
            <a:r>
              <a:rPr lang="en-KE" dirty="0"/>
              <a:t/>
            </a:r>
            <a:br>
              <a:rPr lang="en-KE" dirty="0"/>
            </a:br>
            <a:endParaRPr lang="en-KE" dirty="0"/>
          </a:p>
        </p:txBody>
      </p:sp>
      <p:sp>
        <p:nvSpPr>
          <p:cNvPr id="3" name="Content Placeholder 2">
            <a:extLst>
              <a:ext uri="{FF2B5EF4-FFF2-40B4-BE49-F238E27FC236}">
                <a16:creationId xmlns:a16="http://schemas.microsoft.com/office/drawing/2014/main" id="{262B2CF5-9F82-4FC1-B6C0-DABE9F351F89}"/>
              </a:ext>
            </a:extLst>
          </p:cNvPr>
          <p:cNvSpPr>
            <a:spLocks noGrp="1"/>
          </p:cNvSpPr>
          <p:nvPr>
            <p:ph idx="1"/>
          </p:nvPr>
        </p:nvSpPr>
        <p:spPr>
          <a:xfrm>
            <a:off x="677334" y="1657351"/>
            <a:ext cx="8596668" cy="3924299"/>
          </a:xfrm>
        </p:spPr>
        <p:txBody>
          <a:bodyPr>
            <a:normAutofit/>
          </a:bodyPr>
          <a:lstStyle/>
          <a:p>
            <a:pPr marL="0" indent="0" algn="ctr">
              <a:buNone/>
            </a:pPr>
            <a:r>
              <a:rPr lang="en-US" sz="2400" dirty="0">
                <a:latin typeface="Times New Roman" panose="02020603050405020304" pitchFamily="18" charset="0"/>
                <a:cs typeface="Times New Roman" panose="02020603050405020304" pitchFamily="18" charset="0"/>
              </a:rPr>
              <a:t>An effective </a:t>
            </a:r>
            <a:r>
              <a:rPr lang="en-US" sz="2400" dirty="0" err="1">
                <a:latin typeface="Times New Roman" panose="02020603050405020304" pitchFamily="18" charset="0"/>
                <a:cs typeface="Times New Roman" panose="02020603050405020304" pitchFamily="18" charset="0"/>
              </a:rPr>
              <a:t>Korwin</a:t>
            </a:r>
            <a:r>
              <a:rPr lang="en-US" sz="2400" dirty="0">
                <a:latin typeface="Times New Roman" panose="02020603050405020304" pitchFamily="18" charset="0"/>
                <a:cs typeface="Times New Roman" panose="02020603050405020304" pitchFamily="18" charset="0"/>
              </a:rPr>
              <a:t> Public Relation Strategy will entail:</a:t>
            </a:r>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Press releases: valid to reach out to the customers</a:t>
            </a:r>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Digital Marketing: economical method of engaging consumers on diverse social media platforms.</a:t>
            </a:r>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Events: this will entails communities' medical activities that will increase awareness of the products.</a:t>
            </a:r>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Brochures: will offer customers with comprehensive information about the brand (</a:t>
            </a:r>
            <a:r>
              <a:rPr lang="it-IT" sz="2400" dirty="0">
                <a:latin typeface="Times New Roman" panose="02020603050405020304" pitchFamily="18" charset="0"/>
                <a:cs typeface="Times New Roman" panose="02020603050405020304" pitchFamily="18" charset="0"/>
              </a:rPr>
              <a:t>Calvo &amp; Stanton, 2017). </a:t>
            </a:r>
            <a:endParaRPr lang="en-K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7661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35620-D10D-4293-A3DE-2EF4B3EB72E1}"/>
              </a:ext>
            </a:extLst>
          </p:cNvPr>
          <p:cNvSpPr>
            <a:spLocks noGrp="1"/>
          </p:cNvSpPr>
          <p:nvPr>
            <p:ph type="title"/>
          </p:nvPr>
        </p:nvSpPr>
        <p:spPr>
          <a:xfrm>
            <a:off x="677334" y="609600"/>
            <a:ext cx="8596668" cy="952500"/>
          </a:xfrm>
        </p:spPr>
        <p:txBody>
          <a:bodyPr>
            <a:normAutofit fontScale="90000"/>
          </a:bodyPr>
          <a:lstStyle/>
          <a:p>
            <a:pPr algn="ctr"/>
            <a:r>
              <a:rPr lang="en-US" sz="4000" b="1" dirty="0">
                <a:latin typeface="Times New Roman" panose="02020603050405020304" pitchFamily="18" charset="0"/>
                <a:cs typeface="Times New Roman" panose="02020603050405020304" pitchFamily="18" charset="0"/>
              </a:rPr>
              <a:t>Public Relation Strategy CONT:</a:t>
            </a:r>
            <a:r>
              <a:rPr lang="en-KE" dirty="0"/>
              <a:t/>
            </a:r>
            <a:br>
              <a:rPr lang="en-KE" dirty="0"/>
            </a:br>
            <a:endParaRPr lang="en-KE" dirty="0"/>
          </a:p>
        </p:txBody>
      </p:sp>
      <p:sp>
        <p:nvSpPr>
          <p:cNvPr id="3" name="Content Placeholder 2">
            <a:extLst>
              <a:ext uri="{FF2B5EF4-FFF2-40B4-BE49-F238E27FC236}">
                <a16:creationId xmlns:a16="http://schemas.microsoft.com/office/drawing/2014/main" id="{9C1F5A4C-85E7-4ABF-9496-E5D4C01A7C1D}"/>
              </a:ext>
            </a:extLst>
          </p:cNvPr>
          <p:cNvSpPr>
            <a:spLocks noGrp="1"/>
          </p:cNvSpPr>
          <p:nvPr>
            <p:ph idx="1"/>
          </p:nvPr>
        </p:nvSpPr>
        <p:spPr>
          <a:xfrm>
            <a:off x="677334" y="1752601"/>
            <a:ext cx="6656916" cy="4288762"/>
          </a:xfrm>
        </p:spPr>
        <p:txBody>
          <a:bodyPr>
            <a:normAutofit/>
          </a:bodyPr>
          <a:lstStyle/>
          <a:p>
            <a:pPr marL="0" indent="0" algn="ctr">
              <a:buNone/>
            </a:pPr>
            <a:r>
              <a:rPr lang="en-US" sz="2400" dirty="0">
                <a:latin typeface="Times New Roman" panose="02020603050405020304" pitchFamily="18" charset="0"/>
                <a:cs typeface="Times New Roman" panose="02020603050405020304" pitchFamily="18" charset="0"/>
              </a:rPr>
              <a:t>An effective </a:t>
            </a:r>
            <a:r>
              <a:rPr lang="en-US" sz="2400" dirty="0" err="1">
                <a:latin typeface="Times New Roman" panose="02020603050405020304" pitchFamily="18" charset="0"/>
                <a:cs typeface="Times New Roman" panose="02020603050405020304" pitchFamily="18" charset="0"/>
              </a:rPr>
              <a:t>Korwin</a:t>
            </a:r>
            <a:r>
              <a:rPr lang="en-US" sz="2400" dirty="0">
                <a:latin typeface="Times New Roman" panose="02020603050405020304" pitchFamily="18" charset="0"/>
                <a:cs typeface="Times New Roman" panose="02020603050405020304" pitchFamily="18" charset="0"/>
              </a:rPr>
              <a:t> Public Relation Strategy will entail:</a:t>
            </a:r>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Community Relations: this reinforces the presence of the business and community perception</a:t>
            </a:r>
          </a:p>
          <a:p>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Crisis management: developing a crisis management place enables the continuity of the business</a:t>
            </a:r>
            <a:endParaRPr lang="en-KE" sz="2400" dirty="0">
              <a:latin typeface="Times New Roman" panose="02020603050405020304" pitchFamily="18" charset="0"/>
              <a:cs typeface="Times New Roman" panose="02020603050405020304" pitchFamily="18" charset="0"/>
            </a:endParaRPr>
          </a:p>
          <a:p>
            <a:endParaRPr lang="en-KE"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0BBCE569-4A4F-4587-92E4-742581BAA724}"/>
              </a:ext>
            </a:extLst>
          </p:cNvPr>
          <p:cNvPicPr>
            <a:picLocks noChangeAspect="1"/>
          </p:cNvPicPr>
          <p:nvPr/>
        </p:nvPicPr>
        <p:blipFill>
          <a:blip r:embed="rId3"/>
          <a:stretch>
            <a:fillRect/>
          </a:stretch>
        </p:blipFill>
        <p:spPr>
          <a:xfrm>
            <a:off x="7181850" y="1633538"/>
            <a:ext cx="4591049" cy="3814762"/>
          </a:xfrm>
          <a:prstGeom prst="rect">
            <a:avLst/>
          </a:prstGeom>
        </p:spPr>
      </p:pic>
    </p:spTree>
    <p:extLst>
      <p:ext uri="{BB962C8B-B14F-4D97-AF65-F5344CB8AC3E}">
        <p14:creationId xmlns:p14="http://schemas.microsoft.com/office/powerpoint/2010/main" val="3616521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8FCD8-FBFE-4B55-9459-3B43CBB8CE76}"/>
              </a:ext>
            </a:extLst>
          </p:cNvPr>
          <p:cNvSpPr>
            <a:spLocks noGrp="1"/>
          </p:cNvSpPr>
          <p:nvPr>
            <p:ph type="title"/>
          </p:nvPr>
        </p:nvSpPr>
        <p:spPr>
          <a:xfrm>
            <a:off x="677334" y="609600"/>
            <a:ext cx="8596668" cy="1028700"/>
          </a:xfrm>
        </p:spPr>
        <p:txBody>
          <a:bodyPr>
            <a:normAutofit fontScale="90000"/>
          </a:bodyPr>
          <a:lstStyle/>
          <a:p>
            <a:pPr algn="ctr"/>
            <a:r>
              <a:rPr lang="en-US" sz="4400" b="1" dirty="0">
                <a:latin typeface="Times New Roman" panose="02020603050405020304" pitchFamily="18" charset="0"/>
                <a:cs typeface="Times New Roman" panose="02020603050405020304" pitchFamily="18" charset="0"/>
              </a:rPr>
              <a:t>Promotional Tools</a:t>
            </a:r>
            <a:r>
              <a:rPr lang="en-KE" dirty="0"/>
              <a:t/>
            </a:r>
            <a:br>
              <a:rPr lang="en-KE" dirty="0"/>
            </a:br>
            <a:endParaRPr lang="en-KE" dirty="0"/>
          </a:p>
        </p:txBody>
      </p:sp>
      <p:sp>
        <p:nvSpPr>
          <p:cNvPr id="3" name="Content Placeholder 2">
            <a:extLst>
              <a:ext uri="{FF2B5EF4-FFF2-40B4-BE49-F238E27FC236}">
                <a16:creationId xmlns:a16="http://schemas.microsoft.com/office/drawing/2014/main" id="{013945AA-1846-4B74-B514-A2705CBBF3CE}"/>
              </a:ext>
            </a:extLst>
          </p:cNvPr>
          <p:cNvSpPr>
            <a:spLocks noGrp="1"/>
          </p:cNvSpPr>
          <p:nvPr>
            <p:ph idx="1"/>
          </p:nvPr>
        </p:nvSpPr>
        <p:spPr>
          <a:xfrm>
            <a:off x="677334" y="1638301"/>
            <a:ext cx="7457016" cy="4403062"/>
          </a:xfrm>
        </p:spPr>
        <p:txBody>
          <a:bodyPr>
            <a:normAutofit/>
          </a:bodyPr>
          <a:lstStyle/>
          <a:p>
            <a:r>
              <a:rPr lang="en-US" sz="2400" dirty="0">
                <a:latin typeface="Times New Roman" panose="02020603050405020304" pitchFamily="18" charset="0"/>
                <a:cs typeface="Times New Roman" panose="02020603050405020304" pitchFamily="18" charset="0"/>
              </a:rPr>
              <a:t>Advertisement Tools:  this provides adequate information on the usage, merits, quality and pricing of the brands.</a:t>
            </a:r>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Social media platforms: </a:t>
            </a:r>
            <a:r>
              <a:rPr lang="en-US" sz="2400" dirty="0" err="1">
                <a:latin typeface="Times New Roman" panose="02020603050405020304" pitchFamily="18" charset="0"/>
                <a:cs typeface="Times New Roman" panose="02020603050405020304" pitchFamily="18" charset="0"/>
              </a:rPr>
              <a:t>Korwin</a:t>
            </a:r>
            <a:r>
              <a:rPr lang="en-US" sz="2400" dirty="0">
                <a:latin typeface="Times New Roman" panose="02020603050405020304" pitchFamily="18" charset="0"/>
                <a:cs typeface="Times New Roman" panose="02020603050405020304" pitchFamily="18" charset="0"/>
              </a:rPr>
              <a:t> will promote their products through the use of organizational Facebook and Instagram platforms.</a:t>
            </a:r>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Personal selling tools: the firm's sales professional will maintain direct contact with the customers and will respond to all inquiries of the customers while creating brand awareness (Dodson, 2016). </a:t>
            </a:r>
            <a:endParaRPr lang="en-KE"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705080BC-1234-448E-9A4E-2F3B1340B41D}"/>
              </a:ext>
            </a:extLst>
          </p:cNvPr>
          <p:cNvPicPr>
            <a:picLocks noChangeAspect="1"/>
          </p:cNvPicPr>
          <p:nvPr/>
        </p:nvPicPr>
        <p:blipFill>
          <a:blip r:embed="rId3"/>
          <a:stretch>
            <a:fillRect/>
          </a:stretch>
        </p:blipFill>
        <p:spPr>
          <a:xfrm>
            <a:off x="8542866" y="1638300"/>
            <a:ext cx="3420534" cy="3809999"/>
          </a:xfrm>
          <a:prstGeom prst="rect">
            <a:avLst/>
          </a:prstGeom>
        </p:spPr>
      </p:pic>
    </p:spTree>
    <p:extLst>
      <p:ext uri="{BB962C8B-B14F-4D97-AF65-F5344CB8AC3E}">
        <p14:creationId xmlns:p14="http://schemas.microsoft.com/office/powerpoint/2010/main" val="1505605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65E89-513F-4C9C-BAC7-EB32344579BE}"/>
              </a:ext>
            </a:extLst>
          </p:cNvPr>
          <p:cNvSpPr>
            <a:spLocks noGrp="1"/>
          </p:cNvSpPr>
          <p:nvPr>
            <p:ph type="title"/>
          </p:nvPr>
        </p:nvSpPr>
        <p:spPr>
          <a:xfrm>
            <a:off x="677334" y="609600"/>
            <a:ext cx="8596668" cy="952500"/>
          </a:xfrm>
        </p:spPr>
        <p:txBody>
          <a:bodyPr>
            <a:normAutofit fontScale="90000"/>
          </a:bodyPr>
          <a:lstStyle/>
          <a:p>
            <a:pPr algn="ctr"/>
            <a:r>
              <a:rPr lang="en-US" sz="4000" b="1" dirty="0">
                <a:latin typeface="Times New Roman" panose="02020603050405020304" pitchFamily="18" charset="0"/>
                <a:cs typeface="Times New Roman" panose="02020603050405020304" pitchFamily="18" charset="0"/>
              </a:rPr>
              <a:t>AIDA Marketing Concept</a:t>
            </a:r>
            <a:r>
              <a:rPr lang="en-KE" dirty="0"/>
              <a:t/>
            </a:r>
            <a:br>
              <a:rPr lang="en-KE" dirty="0"/>
            </a:br>
            <a:endParaRPr lang="en-KE" dirty="0"/>
          </a:p>
        </p:txBody>
      </p:sp>
      <p:sp>
        <p:nvSpPr>
          <p:cNvPr id="3" name="Content Placeholder 2">
            <a:extLst>
              <a:ext uri="{FF2B5EF4-FFF2-40B4-BE49-F238E27FC236}">
                <a16:creationId xmlns:a16="http://schemas.microsoft.com/office/drawing/2014/main" id="{D3800ACF-68CB-40E8-AF66-A48A3AF5E816}"/>
              </a:ext>
            </a:extLst>
          </p:cNvPr>
          <p:cNvSpPr>
            <a:spLocks noGrp="1"/>
          </p:cNvSpPr>
          <p:nvPr>
            <p:ph idx="1"/>
          </p:nvPr>
        </p:nvSpPr>
        <p:spPr>
          <a:xfrm>
            <a:off x="677334" y="1562101"/>
            <a:ext cx="6999816" cy="4479262"/>
          </a:xfrm>
        </p:spPr>
        <p:txBody>
          <a:bodyPr>
            <a:normAutofit/>
          </a:bodyPr>
          <a:lstStyle/>
          <a:p>
            <a:r>
              <a:rPr lang="en-US" sz="2400" dirty="0">
                <a:latin typeface="Times New Roman" panose="02020603050405020304" pitchFamily="18" charset="0"/>
                <a:cs typeface="Times New Roman" panose="02020603050405020304" pitchFamily="18" charset="0"/>
              </a:rPr>
              <a:t>A (Attention): the organization will utilize the promotional strategies in increasing awareness of the new brands</a:t>
            </a:r>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I (Interest): the firm will detail the special attribute and benefits of the product</a:t>
            </a:r>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D(Desire): the interest of the consumers will influence the purchases of the product</a:t>
            </a:r>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A(Action): any desire to purchase precedes the decision of purchasing the brands as well (West, Ford &amp; Ibrahim, 2015).</a:t>
            </a:r>
            <a:endParaRPr lang="en-KE" sz="2400" dirty="0">
              <a:latin typeface="Times New Roman" panose="02020603050405020304" pitchFamily="18" charset="0"/>
              <a:cs typeface="Times New Roman" panose="02020603050405020304" pitchFamily="18" charset="0"/>
            </a:endParaRPr>
          </a:p>
          <a:p>
            <a:endParaRPr lang="en-KE"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1A2AE775-18EF-4FD0-B7C9-D591567F94A9}"/>
              </a:ext>
            </a:extLst>
          </p:cNvPr>
          <p:cNvPicPr>
            <a:picLocks noChangeAspect="1"/>
          </p:cNvPicPr>
          <p:nvPr/>
        </p:nvPicPr>
        <p:blipFill>
          <a:blip r:embed="rId3"/>
          <a:stretch>
            <a:fillRect/>
          </a:stretch>
        </p:blipFill>
        <p:spPr>
          <a:xfrm>
            <a:off x="7677150" y="1504950"/>
            <a:ext cx="4190999" cy="4076700"/>
          </a:xfrm>
          <a:prstGeom prst="rect">
            <a:avLst/>
          </a:prstGeom>
        </p:spPr>
      </p:pic>
    </p:spTree>
    <p:extLst>
      <p:ext uri="{BB962C8B-B14F-4D97-AF65-F5344CB8AC3E}">
        <p14:creationId xmlns:p14="http://schemas.microsoft.com/office/powerpoint/2010/main" val="2708629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CCF62-5B99-49B6-968C-0FF1BAE91A50}"/>
              </a:ext>
            </a:extLst>
          </p:cNvPr>
          <p:cNvSpPr>
            <a:spLocks noGrp="1"/>
          </p:cNvSpPr>
          <p:nvPr>
            <p:ph type="title"/>
          </p:nvPr>
        </p:nvSpPr>
        <p:spPr/>
        <p:txBody>
          <a:bodyPr/>
          <a:lstStyle/>
          <a:p>
            <a:pPr algn="ctr"/>
            <a:r>
              <a:rPr lang="en-US" sz="4000" b="1" dirty="0">
                <a:latin typeface="Times New Roman" panose="02020603050405020304" pitchFamily="18" charset="0"/>
                <a:cs typeface="Times New Roman" panose="02020603050405020304" pitchFamily="18" charset="0"/>
              </a:rPr>
              <a:t>Pricing Strategies</a:t>
            </a:r>
            <a:r>
              <a:rPr lang="en-KE" dirty="0"/>
              <a:t/>
            </a:r>
            <a:br>
              <a:rPr lang="en-KE" dirty="0"/>
            </a:br>
            <a:endParaRPr lang="en-KE" dirty="0"/>
          </a:p>
        </p:txBody>
      </p:sp>
      <p:sp>
        <p:nvSpPr>
          <p:cNvPr id="3" name="Content Placeholder 2">
            <a:extLst>
              <a:ext uri="{FF2B5EF4-FFF2-40B4-BE49-F238E27FC236}">
                <a16:creationId xmlns:a16="http://schemas.microsoft.com/office/drawing/2014/main" id="{67F87428-8D9F-4702-BD73-F4D908652B57}"/>
              </a:ext>
            </a:extLst>
          </p:cNvPr>
          <p:cNvSpPr>
            <a:spLocks noGrp="1"/>
          </p:cNvSpPr>
          <p:nvPr>
            <p:ph idx="1"/>
          </p:nvPr>
        </p:nvSpPr>
        <p:spPr>
          <a:xfrm>
            <a:off x="677334" y="2160589"/>
            <a:ext cx="3113616" cy="3880773"/>
          </a:xfrm>
        </p:spPr>
        <p:txBody>
          <a:bodyPr>
            <a:normAutofit/>
          </a:bodyPr>
          <a:lstStyle/>
          <a:p>
            <a:r>
              <a:rPr lang="en-US" sz="2800" dirty="0">
                <a:latin typeface="Times New Roman" panose="02020603050405020304" pitchFamily="18" charset="0"/>
                <a:cs typeface="Times New Roman" panose="02020603050405020304" pitchFamily="18" charset="0"/>
              </a:rPr>
              <a:t>Economy pricing</a:t>
            </a:r>
          </a:p>
          <a:p>
            <a:endParaRPr lang="en-KE"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Market Penetration</a:t>
            </a:r>
          </a:p>
          <a:p>
            <a:endParaRPr lang="en-KE"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Bundle Pricing</a:t>
            </a:r>
            <a:endParaRPr lang="en-KE" sz="2800" dirty="0">
              <a:latin typeface="Times New Roman" panose="02020603050405020304" pitchFamily="18" charset="0"/>
              <a:cs typeface="Times New Roman" panose="02020603050405020304" pitchFamily="18" charset="0"/>
            </a:endParaRPr>
          </a:p>
          <a:p>
            <a:endParaRPr lang="en-KE" sz="28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9A5B8E6E-40E5-4D85-B557-EFC7561CCF57}"/>
              </a:ext>
            </a:extLst>
          </p:cNvPr>
          <p:cNvPicPr>
            <a:picLocks noChangeAspect="1"/>
          </p:cNvPicPr>
          <p:nvPr/>
        </p:nvPicPr>
        <p:blipFill>
          <a:blip r:embed="rId3"/>
          <a:stretch>
            <a:fillRect/>
          </a:stretch>
        </p:blipFill>
        <p:spPr>
          <a:xfrm>
            <a:off x="4991100" y="1930401"/>
            <a:ext cx="5638800" cy="4110962"/>
          </a:xfrm>
          <a:prstGeom prst="rect">
            <a:avLst/>
          </a:prstGeom>
        </p:spPr>
      </p:pic>
    </p:spTree>
    <p:extLst>
      <p:ext uri="{BB962C8B-B14F-4D97-AF65-F5344CB8AC3E}">
        <p14:creationId xmlns:p14="http://schemas.microsoft.com/office/powerpoint/2010/main" val="3508184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37721-008B-4189-A5FA-B1238674FE93}"/>
              </a:ext>
            </a:extLst>
          </p:cNvPr>
          <p:cNvSpPr>
            <a:spLocks noGrp="1"/>
          </p:cNvSpPr>
          <p:nvPr>
            <p:ph type="title"/>
          </p:nvPr>
        </p:nvSpPr>
        <p:spPr>
          <a:xfrm>
            <a:off x="677334" y="609600"/>
            <a:ext cx="8596668" cy="876300"/>
          </a:xfrm>
        </p:spPr>
        <p:txBody>
          <a:bodyPr>
            <a:normAutofit fontScale="90000"/>
          </a:bodyPr>
          <a:lstStyle/>
          <a:p>
            <a:pPr algn="ctr"/>
            <a:r>
              <a:rPr lang="en-US" sz="4400" b="1" dirty="0">
                <a:latin typeface="Times New Roman" panose="02020603050405020304" pitchFamily="18" charset="0"/>
                <a:cs typeface="Times New Roman" panose="02020603050405020304" pitchFamily="18" charset="0"/>
              </a:rPr>
              <a:t>Profit Realization</a:t>
            </a:r>
            <a:r>
              <a:rPr lang="en-KE" dirty="0"/>
              <a:t/>
            </a:r>
            <a:br>
              <a:rPr lang="en-KE" dirty="0"/>
            </a:br>
            <a:endParaRPr lang="en-KE" dirty="0"/>
          </a:p>
        </p:txBody>
      </p:sp>
      <p:sp>
        <p:nvSpPr>
          <p:cNvPr id="3" name="Content Placeholder 2">
            <a:extLst>
              <a:ext uri="{FF2B5EF4-FFF2-40B4-BE49-F238E27FC236}">
                <a16:creationId xmlns:a16="http://schemas.microsoft.com/office/drawing/2014/main" id="{F11FE111-6BDF-4408-BF6F-7389BE81C75C}"/>
              </a:ext>
            </a:extLst>
          </p:cNvPr>
          <p:cNvSpPr>
            <a:spLocks noGrp="1"/>
          </p:cNvSpPr>
          <p:nvPr>
            <p:ph idx="1"/>
          </p:nvPr>
        </p:nvSpPr>
        <p:spPr>
          <a:xfrm>
            <a:off x="677334" y="1485901"/>
            <a:ext cx="5571066" cy="4555462"/>
          </a:xfrm>
        </p:spPr>
        <p:txBody>
          <a:bodyPr>
            <a:normAutofit/>
          </a:bodyPr>
          <a:lstStyle/>
          <a:p>
            <a:r>
              <a:rPr lang="en-US" sz="2400" dirty="0">
                <a:latin typeface="Times New Roman" panose="02020603050405020304" pitchFamily="18" charset="0"/>
                <a:cs typeface="Times New Roman" panose="02020603050405020304" pitchFamily="18" charset="0"/>
              </a:rPr>
              <a:t>The pricing is on the basis of the financial capability as well as the economic level of the customers.</a:t>
            </a:r>
          </a:p>
          <a:p>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pricing model will be based on the costing model</a:t>
            </a:r>
          </a:p>
          <a:p>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Profit realization will be on the basis of the unit cost price.</a:t>
            </a:r>
            <a:endParaRPr lang="en-KE" sz="2400" dirty="0">
              <a:latin typeface="Times New Roman" panose="02020603050405020304" pitchFamily="18" charset="0"/>
              <a:cs typeface="Times New Roman" panose="02020603050405020304" pitchFamily="18" charset="0"/>
            </a:endParaRPr>
          </a:p>
          <a:p>
            <a:endParaRPr lang="en-KE" sz="24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70B6CA23-A4D2-4D4B-887F-089281328C57}"/>
              </a:ext>
            </a:extLst>
          </p:cNvPr>
          <p:cNvPicPr>
            <a:picLocks noChangeAspect="1"/>
          </p:cNvPicPr>
          <p:nvPr/>
        </p:nvPicPr>
        <p:blipFill>
          <a:blip r:embed="rId3"/>
          <a:stretch>
            <a:fillRect/>
          </a:stretch>
        </p:blipFill>
        <p:spPr>
          <a:xfrm>
            <a:off x="6248400" y="1485900"/>
            <a:ext cx="5266266" cy="4248149"/>
          </a:xfrm>
          <a:prstGeom prst="rect">
            <a:avLst/>
          </a:prstGeom>
        </p:spPr>
      </p:pic>
    </p:spTree>
    <p:extLst>
      <p:ext uri="{BB962C8B-B14F-4D97-AF65-F5344CB8AC3E}">
        <p14:creationId xmlns:p14="http://schemas.microsoft.com/office/powerpoint/2010/main" val="3092256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606A3-C00F-4512-99E0-9E7A2AA7C608}"/>
              </a:ext>
            </a:extLst>
          </p:cNvPr>
          <p:cNvSpPr>
            <a:spLocks noGrp="1"/>
          </p:cNvSpPr>
          <p:nvPr>
            <p:ph type="title"/>
          </p:nvPr>
        </p:nvSpPr>
        <p:spPr>
          <a:xfrm>
            <a:off x="677334" y="609600"/>
            <a:ext cx="8596668" cy="1047750"/>
          </a:xfrm>
        </p:spPr>
        <p:txBody>
          <a:bodyPr>
            <a:normAutofit fontScale="90000"/>
          </a:bodyPr>
          <a:lstStyle/>
          <a:p>
            <a:pPr algn="ctr"/>
            <a:r>
              <a:rPr lang="en-US" sz="4000" b="1" dirty="0">
                <a:latin typeface="Times New Roman" panose="02020603050405020304" pitchFamily="18" charset="0"/>
                <a:cs typeface="Times New Roman" panose="02020603050405020304" pitchFamily="18" charset="0"/>
              </a:rPr>
              <a:t>Conclusion</a:t>
            </a:r>
            <a:r>
              <a:rPr lang="en-KE" dirty="0"/>
              <a:t/>
            </a:r>
            <a:br>
              <a:rPr lang="en-KE" dirty="0"/>
            </a:br>
            <a:endParaRPr lang="en-KE" dirty="0"/>
          </a:p>
        </p:txBody>
      </p:sp>
      <p:sp>
        <p:nvSpPr>
          <p:cNvPr id="3" name="Content Placeholder 2">
            <a:extLst>
              <a:ext uri="{FF2B5EF4-FFF2-40B4-BE49-F238E27FC236}">
                <a16:creationId xmlns:a16="http://schemas.microsoft.com/office/drawing/2014/main" id="{38629498-0C53-4271-AC4A-02D7CFC42E53}"/>
              </a:ext>
            </a:extLst>
          </p:cNvPr>
          <p:cNvSpPr>
            <a:spLocks noGrp="1"/>
          </p:cNvSpPr>
          <p:nvPr>
            <p:ph idx="1"/>
          </p:nvPr>
        </p:nvSpPr>
        <p:spPr>
          <a:xfrm>
            <a:off x="829734" y="1657350"/>
            <a:ext cx="8596668" cy="4038600"/>
          </a:xfrm>
        </p:spPr>
        <p:txBody>
          <a:bodyPr>
            <a:normAutofit/>
          </a:bodyPr>
          <a:lstStyle/>
          <a:p>
            <a:r>
              <a:rPr lang="en-US" sz="2400" dirty="0">
                <a:latin typeface="Times New Roman" panose="02020603050405020304" pitchFamily="18" charset="0"/>
                <a:cs typeface="Times New Roman" panose="02020603050405020304" pitchFamily="18" charset="0"/>
              </a:rPr>
              <a:t>Pricing strategy entails creating a strategy for the brand, identifying the channels of distribution as well as developing the pricing strategy. </a:t>
            </a:r>
          </a:p>
          <a:p>
            <a:r>
              <a:rPr lang="en-US" sz="2400" dirty="0">
                <a:latin typeface="Times New Roman" panose="02020603050405020304" pitchFamily="18" charset="0"/>
                <a:cs typeface="Times New Roman" panose="02020603050405020304" pitchFamily="18" charset="0"/>
              </a:rPr>
              <a:t>This ensures that the pricing will reflect the value and reinforce the product. The pricing strategy should be matched by the company value proposition.</a:t>
            </a:r>
          </a:p>
          <a:p>
            <a:r>
              <a:rPr lang="en-US" sz="2400" dirty="0">
                <a:latin typeface="Times New Roman" panose="02020603050405020304" pitchFamily="18" charset="0"/>
                <a:cs typeface="Times New Roman" panose="02020603050405020304" pitchFamily="18" charset="0"/>
              </a:rPr>
              <a:t> It is vital to analyze the cost structure, profitability goals, prices of the competitors and the price sensitivity of the product to your potential customers.</a:t>
            </a:r>
            <a:endParaRPr lang="en-KE" sz="2400" dirty="0">
              <a:latin typeface="Times New Roman" panose="02020603050405020304" pitchFamily="18" charset="0"/>
              <a:cs typeface="Times New Roman" panose="02020603050405020304" pitchFamily="18" charset="0"/>
            </a:endParaRPr>
          </a:p>
          <a:p>
            <a:endParaRPr lang="en-K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5617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32E2908-9763-4DA5-A11A-0A9D03185C17}"/>
              </a:ext>
            </a:extLst>
          </p:cNvPr>
          <p:cNvSpPr>
            <a:spLocks noGrp="1"/>
          </p:cNvSpPr>
          <p:nvPr>
            <p:ph type="title"/>
          </p:nvPr>
        </p:nvSpPr>
        <p:spPr>
          <a:xfrm>
            <a:off x="677334" y="609600"/>
            <a:ext cx="8596668" cy="781050"/>
          </a:xfrm>
        </p:spPr>
        <p:txBody>
          <a:bodyPr>
            <a:normAutofit fontScale="90000"/>
          </a:bodyPr>
          <a:lstStyle/>
          <a:p>
            <a:pPr algn="ctr"/>
            <a:r>
              <a:rPr lang="en-US" sz="4000" b="1" dirty="0">
                <a:latin typeface="Times New Roman" panose="02020603050405020304" pitchFamily="18" charset="0"/>
                <a:cs typeface="Times New Roman" panose="02020603050405020304" pitchFamily="18" charset="0"/>
              </a:rPr>
              <a:t>References</a:t>
            </a:r>
            <a:r>
              <a:rPr lang="en-KE" dirty="0"/>
              <a:t/>
            </a:r>
            <a:br>
              <a:rPr lang="en-KE" dirty="0"/>
            </a:br>
            <a:endParaRPr lang="en-KE" dirty="0"/>
          </a:p>
        </p:txBody>
      </p:sp>
      <p:sp>
        <p:nvSpPr>
          <p:cNvPr id="5" name="Content Placeholder 4">
            <a:extLst>
              <a:ext uri="{FF2B5EF4-FFF2-40B4-BE49-F238E27FC236}">
                <a16:creationId xmlns:a16="http://schemas.microsoft.com/office/drawing/2014/main" id="{BB6C4D3B-7F21-4513-86DF-542CB8F261D5}"/>
              </a:ext>
            </a:extLst>
          </p:cNvPr>
          <p:cNvSpPr>
            <a:spLocks noGrp="1"/>
          </p:cNvSpPr>
          <p:nvPr>
            <p:ph idx="1"/>
          </p:nvPr>
        </p:nvSpPr>
        <p:spPr>
          <a:xfrm>
            <a:off x="677334" y="1390651"/>
            <a:ext cx="8596668" cy="4650712"/>
          </a:xfrm>
        </p:spPr>
        <p:txBody>
          <a:bodyPr/>
          <a:lstStyle/>
          <a:p>
            <a:r>
              <a:rPr lang="en-US" sz="2400" dirty="0">
                <a:latin typeface="Times New Roman" panose="02020603050405020304" pitchFamily="18" charset="0"/>
                <a:cs typeface="Times New Roman" panose="02020603050405020304" pitchFamily="18" charset="0"/>
              </a:rPr>
              <a:t>Calvo, P. C., &amp; Stanton, J. L. (2017). Principles of marketing. 	Madrid : ESIC Editorial</a:t>
            </a:r>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West, D., Ford, J., &amp; Ibrahim, E. (2015). Strategic Marketing: Creating Competitive Advantage (3rd ed.). United Kingdom: Oxford University Press.</a:t>
            </a:r>
          </a:p>
          <a:p>
            <a:r>
              <a:rPr lang="en-US" sz="2400" dirty="0">
                <a:latin typeface="Times New Roman" panose="02020603050405020304" pitchFamily="18" charset="0"/>
                <a:cs typeface="Times New Roman" panose="02020603050405020304" pitchFamily="18" charset="0"/>
              </a:rPr>
              <a:t>Dodson, I. (2016). The art of digital marketing: The definitive guide to creating strategic, targeted, and measurable online campaigns. Hoboken, New Jersey: Wiley.</a:t>
            </a:r>
            <a:endParaRPr lang="en-KE" sz="2400" dirty="0">
              <a:latin typeface="Times New Roman" panose="02020603050405020304" pitchFamily="18" charset="0"/>
              <a:cs typeface="Times New Roman" panose="02020603050405020304" pitchFamily="18" charset="0"/>
            </a:endParaRPr>
          </a:p>
          <a:p>
            <a:r>
              <a:rPr lang="en-US" sz="2400" dirty="0" err="1">
                <a:latin typeface="Times New Roman" panose="02020603050405020304" pitchFamily="18" charset="0"/>
                <a:cs typeface="Times New Roman" panose="02020603050405020304" pitchFamily="18" charset="0"/>
              </a:rPr>
              <a:t>Stiving</a:t>
            </a:r>
            <a:r>
              <a:rPr lang="en-US" sz="2400" dirty="0">
                <a:latin typeface="Times New Roman" panose="02020603050405020304" pitchFamily="18" charset="0"/>
                <a:cs typeface="Times New Roman" panose="02020603050405020304" pitchFamily="18" charset="0"/>
              </a:rPr>
              <a:t>, M. (2018). Impact Pricing: Your Blueprint for Driving Profits. Sydney: Lulu Publishing Services.</a:t>
            </a:r>
            <a:endParaRPr lang="en-KE" sz="2400" dirty="0">
              <a:latin typeface="Times New Roman" panose="02020603050405020304" pitchFamily="18" charset="0"/>
              <a:cs typeface="Times New Roman" panose="02020603050405020304" pitchFamily="18" charset="0"/>
            </a:endParaRPr>
          </a:p>
          <a:p>
            <a:endParaRPr lang="en-KE" dirty="0"/>
          </a:p>
        </p:txBody>
      </p:sp>
    </p:spTree>
    <p:extLst>
      <p:ext uri="{BB962C8B-B14F-4D97-AF65-F5344CB8AC3E}">
        <p14:creationId xmlns:p14="http://schemas.microsoft.com/office/powerpoint/2010/main" val="422852872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49</TotalTime>
  <Words>1230</Words>
  <Application>Microsoft Office PowerPoint</Application>
  <PresentationFormat>Widescreen</PresentationFormat>
  <Paragraphs>99</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Times New Roman</vt:lpstr>
      <vt:lpstr>Trebuchet MS</vt:lpstr>
      <vt:lpstr>Wingdings 3</vt:lpstr>
      <vt:lpstr>Facet</vt:lpstr>
      <vt:lpstr>KORWIN PHARMACEUTICALS</vt:lpstr>
      <vt:lpstr>Introduction </vt:lpstr>
      <vt:lpstr>Code of Conduct </vt:lpstr>
      <vt:lpstr>Advertising Campaign </vt:lpstr>
      <vt:lpstr>Public Relation Strategy </vt:lpstr>
      <vt:lpstr>Public Relation Strategy CONT: </vt:lpstr>
      <vt:lpstr>Promotional Tools </vt:lpstr>
      <vt:lpstr>AIDA Marketing Concept </vt:lpstr>
      <vt:lpstr>Pricing Strategies </vt:lpstr>
      <vt:lpstr>Profit Realization </vt:lpstr>
      <vt:lpstr>Conclusion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dc:creator>
  <cp:lastModifiedBy>user</cp:lastModifiedBy>
  <cp:revision>7</cp:revision>
  <dcterms:created xsi:type="dcterms:W3CDTF">2020-04-07T19:21:33Z</dcterms:created>
  <dcterms:modified xsi:type="dcterms:W3CDTF">2020-04-07T21:07:53Z</dcterms:modified>
</cp:coreProperties>
</file>